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313" r:id="rId3"/>
    <p:sldId id="315" r:id="rId4"/>
    <p:sldId id="310" r:id="rId5"/>
    <p:sldId id="289" r:id="rId6"/>
    <p:sldId id="317" r:id="rId7"/>
    <p:sldId id="318" r:id="rId8"/>
    <p:sldId id="320" r:id="rId9"/>
    <p:sldId id="295" r:id="rId10"/>
    <p:sldId id="321" r:id="rId11"/>
    <p:sldId id="297" r:id="rId12"/>
    <p:sldId id="298" r:id="rId13"/>
    <p:sldId id="299" r:id="rId14"/>
    <p:sldId id="309" r:id="rId15"/>
    <p:sldId id="302" r:id="rId16"/>
    <p:sldId id="303" r:id="rId17"/>
    <p:sldId id="305" r:id="rId18"/>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53"/>
    <p:restoredTop sz="90909"/>
  </p:normalViewPr>
  <p:slideViewPr>
    <p:cSldViewPr>
      <p:cViewPr varScale="1">
        <p:scale>
          <a:sx n="103" d="100"/>
          <a:sy n="103" d="100"/>
        </p:scale>
        <p:origin x="89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55E77E-0E0F-47BC-BE8D-BA3CBED13B2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90F127-BA09-4ACD-AC29-060C4863F2F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D87B84-14D5-4BA8-8FAF-CC847007D3F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5A45A8F4-7199-4E5E-9B7D-F8827A9CCDA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A1DBDB5D-5956-4717-B2E0-D781475071B8}" type="datetime4">
              <a:rPr lang="en-US"/>
              <a:pPr>
                <a:defRPr/>
              </a:pPr>
              <a:t>March 25, 2024</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030078-4124-4960-8526-6482786CB05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953E07-FB81-4503-BCC1-4A0E0017EB8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0A28D9-2348-4C81-8D74-E7B3B510EF2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855E4CF-7B63-49E0-9E81-61CD2CC7591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7275ABB-DAA0-44B8-9B12-5B2B6ECA475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846B640-DC7C-435C-9F43-E91B651B6FC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0F2473-EBBF-4FDB-BFD9-AA44BE9273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C1F379-36ED-4C2E-AA50-AA7BEB0E21F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90036B-DEB6-4204-884D-D3E4C0C918F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2.xml"/><Relationship Id="rId6" Type="http://schemas.openxmlformats.org/officeDocument/2006/relationships/hyperlink" Target="https://www.youtube.com/watch?v=2ilIPNu1ab0&amp;t=52s" TargetMode="External"/><Relationship Id="rId5" Type="http://schemas.openxmlformats.org/officeDocument/2006/relationships/image" Target="../media/image31.gif"/><Relationship Id="rId4" Type="http://schemas.openxmlformats.org/officeDocument/2006/relationships/image" Target="../media/image30.gi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hyperlink" Target="https://www.youtube.com/watch?v=MkjvgZaOJx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hyperlink" Target="http://hyperphysics.phy-astr.gsu.edu/hbase/Tables/funcon.html"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V7PU1WN9jWY"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Gauss' Law</a:t>
            </a:r>
          </a:p>
        </p:txBody>
      </p:sp>
      <p:pic>
        <p:nvPicPr>
          <p:cNvPr id="7170" name="Picture 2" descr="ID889_fg18_0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3023"/>
            <a:ext cx="2743200" cy="29337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edugen.wileyplus.com/edugen/courses/crs6407/cutnell9780470879528/c18/math/math188.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562100"/>
            <a:ext cx="5123717" cy="6000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edugen.wileyplus.com/edugen/courses/crs6407/cutnell9780470879528/c18/math/math203.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398" y="5715000"/>
            <a:ext cx="2080843" cy="76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533400" y="4371187"/>
            <a:ext cx="453140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cs typeface="Arial" charset="0"/>
              </a:rPr>
              <a:t>The electric flux, </a:t>
            </a:r>
            <a:r>
              <a:rPr kumimoji="0" lang="el-GR" altLang="en-US" sz="1800" b="0" i="1" u="none" strike="noStrike" cap="none" normalizeH="0" baseline="0" dirty="0">
                <a:ln>
                  <a:noFill/>
                </a:ln>
                <a:solidFill>
                  <a:schemeClr val="tx1"/>
                </a:solidFill>
                <a:effectLst/>
                <a:latin typeface="Arial" charset="0"/>
                <a:cs typeface="Arial" charset="0"/>
              </a:rPr>
              <a:t>Φ</a:t>
            </a:r>
            <a:r>
              <a:rPr kumimoji="0" lang="en-US" altLang="en-US" sz="1800" b="0" i="1" u="none" strike="noStrike" cap="none" normalizeH="0" baseline="-25000" dirty="0">
                <a:ln>
                  <a:noFill/>
                </a:ln>
                <a:solidFill>
                  <a:schemeClr val="tx1"/>
                </a:solidFill>
                <a:effectLst/>
                <a:latin typeface="Arial" charset="0"/>
                <a:cs typeface="Arial" charset="0"/>
              </a:rPr>
              <a:t>E</a:t>
            </a:r>
            <a:r>
              <a:rPr kumimoji="0" lang="en-US" altLang="en-US" sz="1800" b="0" i="0" u="none" strike="noStrike" cap="none" normalizeH="0" baseline="0" dirty="0">
                <a:ln>
                  <a:noFill/>
                </a:ln>
                <a:solidFill>
                  <a:schemeClr val="tx1"/>
                </a:solidFill>
                <a:effectLst/>
                <a:latin typeface="Arial" charset="0"/>
                <a:cs typeface="Arial" charset="0"/>
              </a:rPr>
              <a:t> through a Gaussian surface is equal to the net charge </a:t>
            </a:r>
            <a:r>
              <a:rPr kumimoji="0" lang="en-US" altLang="en-US" sz="1800" b="0" i="1" u="none" strike="noStrike" cap="none" normalizeH="0" baseline="0" dirty="0">
                <a:ln>
                  <a:noFill/>
                </a:ln>
                <a:solidFill>
                  <a:schemeClr val="tx1"/>
                </a:solidFill>
                <a:effectLst/>
                <a:latin typeface="Arial" charset="0"/>
                <a:cs typeface="Arial" charset="0"/>
              </a:rPr>
              <a:t>Q </a:t>
            </a:r>
            <a:r>
              <a:rPr kumimoji="0" lang="en-US" altLang="en-US" sz="1800" b="0" i="0" u="none" strike="noStrike" cap="none" normalizeH="0" baseline="0" dirty="0">
                <a:ln>
                  <a:noFill/>
                </a:ln>
                <a:solidFill>
                  <a:schemeClr val="tx1"/>
                </a:solidFill>
                <a:effectLst/>
                <a:latin typeface="Arial" charset="0"/>
                <a:cs typeface="Arial" charset="0"/>
              </a:rPr>
              <a:t>enclosed by the surface divided by, </a:t>
            </a:r>
            <a:r>
              <a:rPr kumimoji="0" lang="el-GR" altLang="en-US" sz="1800" b="0" i="1" u="none" strike="noStrike" cap="none" normalizeH="0" baseline="0" dirty="0">
                <a:ln>
                  <a:noFill/>
                </a:ln>
                <a:solidFill>
                  <a:schemeClr val="tx1"/>
                </a:solidFill>
                <a:effectLst/>
                <a:latin typeface="Arial" charset="0"/>
                <a:cs typeface="Arial" charset="0"/>
              </a:rPr>
              <a:t>ϵ</a:t>
            </a:r>
            <a:r>
              <a:rPr kumimoji="0" lang="en-US" altLang="en-US" sz="1800" b="0" i="1" u="none" strike="noStrike" cap="none" normalizeH="0" baseline="-25000" dirty="0">
                <a:ln>
                  <a:noFill/>
                </a:ln>
                <a:solidFill>
                  <a:schemeClr val="tx1"/>
                </a:solidFill>
                <a:effectLst/>
                <a:latin typeface="Arial" charset="0"/>
                <a:cs typeface="Arial" charset="0"/>
              </a:rPr>
              <a:t>0</a:t>
            </a:r>
            <a:r>
              <a:rPr kumimoji="0" lang="en-US" altLang="en-US" sz="1800" b="0" i="0" u="none" strike="noStrike" cap="none" normalizeH="0" baseline="0" dirty="0">
                <a:ln>
                  <a:noFill/>
                </a:ln>
                <a:solidFill>
                  <a:schemeClr val="tx1"/>
                </a:solidFill>
                <a:effectLst/>
                <a:latin typeface="Arial" charset="0"/>
                <a:cs typeface="Arial" charset="0"/>
              </a:rPr>
              <a:t> the permittivity of free space: </a:t>
            </a:r>
          </a:p>
        </p:txBody>
      </p:sp>
      <p:sp>
        <p:nvSpPr>
          <p:cNvPr id="5" name="Rectangle 4"/>
          <p:cNvSpPr/>
          <p:nvPr/>
        </p:nvSpPr>
        <p:spPr>
          <a:xfrm>
            <a:off x="228600" y="3832975"/>
            <a:ext cx="1281120" cy="369332"/>
          </a:xfrm>
          <a:prstGeom prst="rect">
            <a:avLst/>
          </a:prstGeom>
        </p:spPr>
        <p:txBody>
          <a:bodyPr wrap="none">
            <a:spAutoFit/>
          </a:bodyPr>
          <a:lstStyle/>
          <a:p>
            <a:r>
              <a:rPr lang="en-US" dirty="0"/>
              <a:t>Gauss' Law:</a:t>
            </a:r>
          </a:p>
        </p:txBody>
      </p:sp>
      <p:pic>
        <p:nvPicPr>
          <p:cNvPr id="7179" name="Picture 11" descr="ID890_fg18_0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599" y="3053129"/>
            <a:ext cx="2733675"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55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20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9"/>
                                        </p:tgtEl>
                                        <p:attrNameLst>
                                          <p:attrName>style.visibility</p:attrName>
                                        </p:attrNameLst>
                                      </p:cBhvr>
                                      <p:to>
                                        <p:strVal val="visible"/>
                                      </p:to>
                                    </p:set>
                                    <p:animEffect transition="in" filter="fade">
                                      <p:cBhvr>
                                        <p:cTn id="12" dur="2000"/>
                                        <p:tgtEl>
                                          <p:spTgt spid="71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4"/>
                                        </p:tgtEl>
                                        <p:attrNameLst>
                                          <p:attrName>style.visibility</p:attrName>
                                        </p:attrNameLst>
                                      </p:cBhvr>
                                      <p:to>
                                        <p:strVal val="visible"/>
                                      </p:to>
                                    </p:set>
                                    <p:animEffect transition="in" filter="fade">
                                      <p:cBhvr>
                                        <p:cTn id="27"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a:t>How radio works?</a:t>
            </a:r>
          </a:p>
        </p:txBody>
      </p:sp>
      <p:sp>
        <p:nvSpPr>
          <p:cNvPr id="5" name="Rectangle 4"/>
          <p:cNvSpPr/>
          <p:nvPr/>
        </p:nvSpPr>
        <p:spPr>
          <a:xfrm>
            <a:off x="152400" y="990600"/>
            <a:ext cx="8991600" cy="1323439"/>
          </a:xfrm>
          <a:prstGeom prst="rect">
            <a:avLst/>
          </a:prstGeom>
        </p:spPr>
        <p:txBody>
          <a:bodyPr wrap="square">
            <a:spAutoFit/>
          </a:bodyPr>
          <a:lstStyle/>
          <a:p>
            <a:pPr algn="l"/>
            <a:r>
              <a:rPr lang="en-US" sz="2000" dirty="0"/>
              <a:t>At the radio station sound waves are converted into electromagnetic waves, then encoded and transmitted in the radio-frequency range. The radio in your car receives the radio waves, decodes the information, and uses a speaker to change it back into a sound wave. </a:t>
            </a:r>
          </a:p>
        </p:txBody>
      </p:sp>
      <p:pic>
        <p:nvPicPr>
          <p:cNvPr id="6" name="Picture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514600"/>
            <a:ext cx="4505143" cy="1955232"/>
          </a:xfrm>
          <a:prstGeom prst="rect">
            <a:avLst/>
          </a:prstGeom>
        </p:spPr>
      </p:pic>
      <p:pic>
        <p:nvPicPr>
          <p:cNvPr id="7" name="Picture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2438400"/>
            <a:ext cx="2997472" cy="37312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685800" y="76200"/>
            <a:ext cx="7772400" cy="1143000"/>
          </a:xfrm>
        </p:spPr>
        <p:txBody>
          <a:bodyPr/>
          <a:lstStyle/>
          <a:p>
            <a:r>
              <a:rPr lang="en-US" altLang="en-US" dirty="0">
                <a:solidFill>
                  <a:schemeClr val="tx1"/>
                </a:solidFill>
              </a:rPr>
              <a:t>Cochlear Implant</a:t>
            </a:r>
          </a:p>
        </p:txBody>
      </p:sp>
      <p:pic>
        <p:nvPicPr>
          <p:cNvPr id="7173" name="Picture 5" descr="Hearing-impaired people can sometimes recover part of their hearing with the help of a cochlear implant. The broadcasting and receiving of electromagnetic waves lies at the heart of this devic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52600" y="1219200"/>
            <a:ext cx="5153025" cy="3419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6" name="Text Box 8"/>
          <p:cNvSpPr txBox="1">
            <a:spLocks noChangeArrowheads="1"/>
          </p:cNvSpPr>
          <p:nvPr/>
        </p:nvSpPr>
        <p:spPr bwMode="auto">
          <a:xfrm>
            <a:off x="431800" y="4876800"/>
            <a:ext cx="822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Hearing-impaired people can recover part of their hearing with the help of a cochlear implant. The broadcasting and receiving of electromagnetic waves lies at the heart of this device. </a:t>
            </a:r>
          </a:p>
        </p:txBody>
      </p:sp>
    </p:spTree>
    <p:extLst>
      <p:ext uri="{BB962C8B-B14F-4D97-AF65-F5344CB8AC3E}">
        <p14:creationId xmlns:p14="http://schemas.microsoft.com/office/powerpoint/2010/main" val="409718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Grp="1" noChangeArrowheads="1"/>
          </p:cNvSpPr>
          <p:nvPr>
            <p:ph type="title"/>
          </p:nvPr>
        </p:nvSpPr>
        <p:spPr/>
        <p:txBody>
          <a:bodyPr/>
          <a:lstStyle/>
          <a:p>
            <a:r>
              <a:rPr lang="en-US" altLang="en-US"/>
              <a:t>Wireless Capsule Endoscopy </a:t>
            </a:r>
          </a:p>
        </p:txBody>
      </p:sp>
      <p:pic>
        <p:nvPicPr>
          <p:cNvPr id="23557" name="Picture 5" descr="This wireless capsule endoscope is designed to be swallowed. As it passes through a patients intestines, it broadcasts video images of the interior of the intestines. (Courtesy Given Imaging, Ltd.)"/>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667000" y="1828800"/>
            <a:ext cx="2971800" cy="2451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60" name="Text Box 8"/>
          <p:cNvSpPr txBox="1">
            <a:spLocks noChangeArrowheads="1"/>
          </p:cNvSpPr>
          <p:nvPr/>
        </p:nvSpPr>
        <p:spPr bwMode="auto">
          <a:xfrm>
            <a:off x="762000" y="4953000"/>
            <a:ext cx="7391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This wireless capsule endoscope is designed to be swallowed. As it passes through a patient’s intestines, it broadcasts video images of the interior of the intestines. </a:t>
            </a:r>
          </a:p>
        </p:txBody>
      </p:sp>
    </p:spTree>
    <p:extLst>
      <p:ext uri="{BB962C8B-B14F-4D97-AF65-F5344CB8AC3E}">
        <p14:creationId xmlns:p14="http://schemas.microsoft.com/office/powerpoint/2010/main" val="3122831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p:txBody>
          <a:bodyPr/>
          <a:lstStyle/>
          <a:p>
            <a:r>
              <a:rPr lang="en-US" altLang="en-US"/>
              <a:t>Crab Nebula</a:t>
            </a:r>
          </a:p>
        </p:txBody>
      </p:sp>
      <p:pic>
        <p:nvPicPr>
          <p:cNvPr id="5125" name="Picture 5" descr="Four views of the Crab Nebula, which is the remnant of a star that underwent a supernova explosion in 1054 AD. It is located 6300 light-years away from the earth. Each view is in a different region of the electromagnetic spectrum, as indicated. [(a) Courtesy NASA; (b)  Mount Stromlo and Siding Spring Observatories/Photo Researchers; (c) Photo by Ken Chambers of UH/IFA. Photo provided courtesy of Keck Observatory; (d)  NRAO/AUI/NFS/Science Photo Library/Photo Researcher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52600" y="2362200"/>
            <a:ext cx="5619750" cy="15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8" name="Text Box 8"/>
          <p:cNvSpPr txBox="1">
            <a:spLocks noChangeArrowheads="1"/>
          </p:cNvSpPr>
          <p:nvPr/>
        </p:nvSpPr>
        <p:spPr bwMode="auto">
          <a:xfrm>
            <a:off x="914400" y="4343400"/>
            <a:ext cx="7391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Four views of the Crab Nebula, which is the remnant of a star that underwent a supernova explosion in 1054 AD. It is located 6300 light-years away from the earth. </a:t>
            </a:r>
          </a:p>
        </p:txBody>
      </p:sp>
    </p:spTree>
    <p:extLst>
      <p:ext uri="{BB962C8B-B14F-4D97-AF65-F5344CB8AC3E}">
        <p14:creationId xmlns:p14="http://schemas.microsoft.com/office/powerpoint/2010/main" val="2058468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733" y="76200"/>
            <a:ext cx="7772400" cy="1143000"/>
          </a:xfrm>
        </p:spPr>
        <p:txBody>
          <a:bodyPr/>
          <a:lstStyle/>
          <a:p>
            <a:r>
              <a:rPr lang="en-US" dirty="0"/>
              <a:t>How a microwave heats food?</a:t>
            </a:r>
          </a:p>
        </p:txBody>
      </p:sp>
      <p:sp>
        <p:nvSpPr>
          <p:cNvPr id="4" name="Rectangle 1"/>
          <p:cNvSpPr>
            <a:spLocks noChangeArrowheads="1"/>
          </p:cNvSpPr>
          <p:nvPr/>
        </p:nvSpPr>
        <p:spPr bwMode="auto">
          <a:xfrm>
            <a:off x="220133" y="4008566"/>
            <a:ext cx="8382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The absorption occurs because each water molecule has a permanent dipole moment.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The electric field of the microwaves exerts forces on the positive and negative ends of a molecule, causing it to spin.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As the internal energy increases, the temperature of the water increases, and the food cooks.</a:t>
            </a:r>
            <a:r>
              <a:rPr kumimoji="0" lang="en-US" altLang="en-US" sz="20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000000"/>
              </a:solidFill>
              <a:effectLst/>
              <a:latin typeface="inherit"/>
              <a:cs typeface="Times New Roman" pitchFamily="18" charset="0"/>
            </a:endParaRPr>
          </a:p>
        </p:txBody>
      </p:sp>
      <p:pic>
        <p:nvPicPr>
          <p:cNvPr id="6" name="Content Placeholder 5" descr="A microwave oven. The rotating fan blades reflect the microwaves to all parts of the ove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14400" y="1295400"/>
            <a:ext cx="2295525" cy="2085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7"/>
          <p:cNvSpPr txBox="1">
            <a:spLocks noChangeArrowheads="1"/>
          </p:cNvSpPr>
          <p:nvPr/>
        </p:nvSpPr>
        <p:spPr bwMode="auto">
          <a:xfrm>
            <a:off x="3733800" y="1905000"/>
            <a:ext cx="4495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In a microwave oven, the rotating fan blades reflect the microwaves to all parts of the oven</a:t>
            </a:r>
            <a:r>
              <a:rPr lang="en-US" altLang="en-US" dirty="0">
                <a:solidFill>
                  <a:srgbClr val="000000"/>
                </a:solidFill>
                <a:cs typeface="Times New Roman" pitchFamily="18" charset="0"/>
              </a:rPr>
              <a:t> and water molecules in the food absorb it.</a:t>
            </a:r>
            <a:r>
              <a:rPr lang="en-US" altLang="en-US" dirty="0"/>
              <a:t> </a:t>
            </a:r>
          </a:p>
        </p:txBody>
      </p:sp>
    </p:spTree>
    <p:extLst>
      <p:ext uri="{BB962C8B-B14F-4D97-AF65-F5344CB8AC3E}">
        <p14:creationId xmlns:p14="http://schemas.microsoft.com/office/powerpoint/2010/main" val="123944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76200"/>
            <a:ext cx="7772400" cy="1143000"/>
          </a:xfrm>
        </p:spPr>
        <p:txBody>
          <a:bodyPr/>
          <a:lstStyle/>
          <a:p>
            <a:r>
              <a:rPr lang="en-US" altLang="en-US" sz="4000" b="1" dirty="0"/>
              <a:t>The Greenhouse Effect</a:t>
            </a:r>
            <a:endParaRPr lang="en-US" altLang="en-US" sz="4000" dirty="0"/>
          </a:p>
        </p:txBody>
      </p:sp>
      <p:sp>
        <p:nvSpPr>
          <p:cNvPr id="29704" name="Text Box 8"/>
          <p:cNvSpPr txBox="1">
            <a:spLocks noChangeArrowheads="1"/>
          </p:cNvSpPr>
          <p:nvPr/>
        </p:nvSpPr>
        <p:spPr bwMode="auto">
          <a:xfrm>
            <a:off x="762000" y="1600200"/>
            <a:ext cx="7162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The energy carried by electromagnetic waves in the infrared and visible regions of the spectrum plays the key role in the greenhouse effect that is a contributing factor to global warming. </a:t>
            </a:r>
          </a:p>
        </p:txBody>
      </p:sp>
    </p:spTree>
    <p:extLst>
      <p:ext uri="{BB962C8B-B14F-4D97-AF65-F5344CB8AC3E}">
        <p14:creationId xmlns:p14="http://schemas.microsoft.com/office/powerpoint/2010/main" val="2712599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z="4000" b="1" dirty="0"/>
              <a:t>The Doppler Effect and Electromagnetic Waves</a:t>
            </a:r>
            <a:r>
              <a:rPr lang="en-US" altLang="en-US" sz="4000" dirty="0"/>
              <a:t> </a:t>
            </a:r>
          </a:p>
        </p:txBody>
      </p:sp>
      <p:pic>
        <p:nvPicPr>
          <p:cNvPr id="31749" name="Picture 5" descr="math040"/>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2438400" y="3657600"/>
            <a:ext cx="4800600" cy="706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52" name="Picture 8" descr="The radar gun used by police emits an electromagnetic wave in the radio frequency region of the spectrum. The Doppler effect exhibited by the wave after it reflects from a moving vehicle is used to determine the vehicles speed."/>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2743200" y="4648200"/>
            <a:ext cx="4572000" cy="1423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4" name="Text Box 10"/>
          <p:cNvSpPr txBox="1">
            <a:spLocks noChangeArrowheads="1"/>
          </p:cNvSpPr>
          <p:nvPr/>
        </p:nvSpPr>
        <p:spPr bwMode="auto">
          <a:xfrm>
            <a:off x="838200" y="2133600"/>
            <a:ext cx="7467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When electromagnetic waves and the source and the observer of the waves all travel along the same line in a vacuum (or in air, to a good degree of approximation), the single equation that specifies the Doppler effect is,</a:t>
            </a:r>
          </a:p>
        </p:txBody>
      </p:sp>
    </p:spTree>
    <p:extLst>
      <p:ext uri="{BB962C8B-B14F-4D97-AF65-F5344CB8AC3E}">
        <p14:creationId xmlns:p14="http://schemas.microsoft.com/office/powerpoint/2010/main" val="2145016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algn="l"/>
            <a:r>
              <a:rPr lang="en-US" dirty="0"/>
              <a:t>Polarized Light</a:t>
            </a:r>
            <a:br>
              <a:rPr lang="en-US" dirty="0"/>
            </a:br>
            <a:endParaRPr lang="en-US" dirty="0"/>
          </a:p>
        </p:txBody>
      </p:sp>
      <p:pic>
        <p:nvPicPr>
          <p:cNvPr id="17410" name="Picture 2" descr="http://edugen.wiley.com/edugen/courses/crs4957/halliday9118/halliday9088c33/image_n/nt0012-y.gif"/>
          <p:cNvPicPr>
            <a:picLocks noChangeAspect="1" noChangeArrowheads="1"/>
          </p:cNvPicPr>
          <p:nvPr/>
        </p:nvPicPr>
        <p:blipFill>
          <a:blip r:embed="rId2" cstate="print"/>
          <a:srcRect/>
          <a:stretch>
            <a:fillRect/>
          </a:stretch>
        </p:blipFill>
        <p:spPr bwMode="auto">
          <a:xfrm>
            <a:off x="1524000" y="2209800"/>
            <a:ext cx="5457825" cy="2228850"/>
          </a:xfrm>
          <a:prstGeom prst="rect">
            <a:avLst/>
          </a:prstGeom>
          <a:noFill/>
        </p:spPr>
      </p:pic>
      <p:sp>
        <p:nvSpPr>
          <p:cNvPr id="5" name="Rectangle 4"/>
          <p:cNvSpPr/>
          <p:nvPr/>
        </p:nvSpPr>
        <p:spPr>
          <a:xfrm>
            <a:off x="0" y="609600"/>
            <a:ext cx="9144000" cy="1692771"/>
          </a:xfrm>
          <a:prstGeom prst="rect">
            <a:avLst/>
          </a:prstGeom>
        </p:spPr>
        <p:txBody>
          <a:bodyPr wrap="square">
            <a:spAutoFit/>
          </a:bodyPr>
          <a:lstStyle/>
          <a:p>
            <a:pPr algn="l"/>
            <a:r>
              <a:rPr lang="en-US" sz="2000" dirty="0"/>
              <a:t>The electromagnetic waves emitted by any common source of light (such as the Sun or a bulb) are </a:t>
            </a:r>
            <a:r>
              <a:rPr lang="en-US" sz="2000" dirty="0" err="1"/>
              <a:t>unpolarized</a:t>
            </a:r>
            <a:r>
              <a:rPr lang="en-US" sz="2000" dirty="0"/>
              <a:t> or polarized randomly. </a:t>
            </a:r>
          </a:p>
          <a:p>
            <a:pPr algn="l"/>
            <a:br>
              <a:rPr lang="en-US" sz="2000" dirty="0"/>
            </a:br>
            <a:r>
              <a:rPr lang="en-US" sz="2000" dirty="0"/>
              <a:t>That is, the electric field at any given point is always perpendicular to the direction of travel of the waves but changes directions randomly</a:t>
            </a:r>
            <a:r>
              <a:rPr lang="en-US" dirty="0"/>
              <a:t>.</a:t>
            </a:r>
          </a:p>
        </p:txBody>
      </p:sp>
      <p:pic>
        <p:nvPicPr>
          <p:cNvPr id="17412" name="Picture 4" descr="http://edugen.wiley.com/edugen/courses/crs4957/halliday9118/halliday9088c33/image_n/nt0013-y.gif"/>
          <p:cNvPicPr>
            <a:picLocks noChangeAspect="1" noChangeArrowheads="1"/>
          </p:cNvPicPr>
          <p:nvPr/>
        </p:nvPicPr>
        <p:blipFill>
          <a:blip r:embed="rId3" cstate="print"/>
          <a:srcRect/>
          <a:stretch>
            <a:fillRect/>
          </a:stretch>
        </p:blipFill>
        <p:spPr bwMode="auto">
          <a:xfrm>
            <a:off x="0" y="4657725"/>
            <a:ext cx="2333625" cy="2200275"/>
          </a:xfrm>
          <a:prstGeom prst="rect">
            <a:avLst/>
          </a:prstGeom>
          <a:noFill/>
        </p:spPr>
      </p:pic>
      <p:pic>
        <p:nvPicPr>
          <p:cNvPr id="17414" name="Picture 6" descr="http://edugen.wiley.com/edugen/courses/crs4957/halliday9118/halliday9088c33/image_n/nt0015-y.gif"/>
          <p:cNvPicPr>
            <a:picLocks noChangeAspect="1" noChangeArrowheads="1"/>
          </p:cNvPicPr>
          <p:nvPr/>
        </p:nvPicPr>
        <p:blipFill>
          <a:blip r:embed="rId4" cstate="print"/>
          <a:srcRect/>
          <a:stretch>
            <a:fillRect/>
          </a:stretch>
        </p:blipFill>
        <p:spPr bwMode="auto">
          <a:xfrm>
            <a:off x="6553200" y="4114800"/>
            <a:ext cx="2590800" cy="2581276"/>
          </a:xfrm>
          <a:prstGeom prst="rect">
            <a:avLst/>
          </a:prstGeom>
          <a:noFill/>
        </p:spPr>
      </p:pic>
      <p:pic>
        <p:nvPicPr>
          <p:cNvPr id="17416" name="Picture 8" descr="http://edugen.wiley.com/edugen/courses/crs4957/halliday9118/halliday9088c33/image_n/nt0016-y.gif"/>
          <p:cNvPicPr>
            <a:picLocks noChangeAspect="1" noChangeArrowheads="1"/>
          </p:cNvPicPr>
          <p:nvPr/>
        </p:nvPicPr>
        <p:blipFill>
          <a:blip r:embed="rId5" cstate="print"/>
          <a:srcRect/>
          <a:stretch>
            <a:fillRect/>
          </a:stretch>
        </p:blipFill>
        <p:spPr bwMode="auto">
          <a:xfrm>
            <a:off x="2667000" y="5181600"/>
            <a:ext cx="3657600" cy="1483744"/>
          </a:xfrm>
          <a:prstGeom prst="rect">
            <a:avLst/>
          </a:prstGeom>
          <a:noFill/>
        </p:spPr>
      </p:pic>
      <p:sp>
        <p:nvSpPr>
          <p:cNvPr id="3" name="Rectangle 2">
            <a:extLst>
              <a:ext uri="{FF2B5EF4-FFF2-40B4-BE49-F238E27FC236}">
                <a16:creationId xmlns:a16="http://schemas.microsoft.com/office/drawing/2014/main" id="{69D02B73-60B1-B34D-841B-72EF9B4DB8CA}"/>
              </a:ext>
            </a:extLst>
          </p:cNvPr>
          <p:cNvSpPr/>
          <p:nvPr/>
        </p:nvSpPr>
        <p:spPr>
          <a:xfrm>
            <a:off x="4038600" y="36582"/>
            <a:ext cx="4572000" cy="707886"/>
          </a:xfrm>
          <a:prstGeom prst="rect">
            <a:avLst/>
          </a:prstGeom>
        </p:spPr>
        <p:txBody>
          <a:bodyPr>
            <a:spAutoFit/>
          </a:bodyPr>
          <a:lstStyle/>
          <a:p>
            <a:r>
              <a:rPr lang="en-US" sz="2000" dirty="0">
                <a:hlinkClick r:id="rId6"/>
              </a:rPr>
              <a:t>https://www.youtube.com/watch?v=2ilIPNu1ab0&amp;t=52s</a:t>
            </a:r>
            <a:endParaRPr lang="en-US" sz="2000" dirty="0"/>
          </a:p>
        </p:txBody>
      </p:sp>
    </p:spTree>
    <p:extLst>
      <p:ext uri="{BB962C8B-B14F-4D97-AF65-F5344CB8AC3E}">
        <p14:creationId xmlns:p14="http://schemas.microsoft.com/office/powerpoint/2010/main" val="312287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410"/>
                                        </p:tgtEl>
                                        <p:attrNameLst>
                                          <p:attrName>style.visibility</p:attrName>
                                        </p:attrNameLst>
                                      </p:cBhvr>
                                      <p:to>
                                        <p:strVal val="visible"/>
                                      </p:to>
                                    </p:set>
                                    <p:animEffect transition="in" filter="fade">
                                      <p:cBhvr>
                                        <p:cTn id="15" dur="2000"/>
                                        <p:tgtEl>
                                          <p:spTgt spid="174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12"/>
                                        </p:tgtEl>
                                        <p:attrNameLst>
                                          <p:attrName>style.visibility</p:attrName>
                                        </p:attrNameLst>
                                      </p:cBhvr>
                                      <p:to>
                                        <p:strVal val="visible"/>
                                      </p:to>
                                    </p:set>
                                    <p:animEffect transition="in" filter="fade">
                                      <p:cBhvr>
                                        <p:cTn id="20" dur="2000"/>
                                        <p:tgtEl>
                                          <p:spTgt spid="174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414"/>
                                        </p:tgtEl>
                                        <p:attrNameLst>
                                          <p:attrName>style.visibility</p:attrName>
                                        </p:attrNameLst>
                                      </p:cBhvr>
                                      <p:to>
                                        <p:strVal val="visible"/>
                                      </p:to>
                                    </p:set>
                                    <p:animEffect transition="in" filter="fade">
                                      <p:cBhvr>
                                        <p:cTn id="25" dur="2000"/>
                                        <p:tgtEl>
                                          <p:spTgt spid="174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416"/>
                                        </p:tgtEl>
                                        <p:attrNameLst>
                                          <p:attrName>style.visibility</p:attrName>
                                        </p:attrNameLst>
                                      </p:cBhvr>
                                      <p:to>
                                        <p:strVal val="visible"/>
                                      </p:to>
                                    </p:set>
                                    <p:animEffect transition="in" filter="fade">
                                      <p:cBhvr>
                                        <p:cTn id="30" dur="20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a:t>Electromagnetic Waves</a:t>
            </a:r>
          </a:p>
        </p:txBody>
      </p:sp>
      <p:pic>
        <p:nvPicPr>
          <p:cNvPr id="6" name="Picture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804239" y="1066801"/>
            <a:ext cx="3103224" cy="3733799"/>
          </a:xfrm>
          <a:prstGeom prst="rect">
            <a:avLst/>
          </a:prstGeom>
          <a:noFill/>
          <a:ln w="9525">
            <a:noFill/>
            <a:miter lim="800000"/>
            <a:headEnd/>
            <a:tailEnd/>
          </a:ln>
          <a:effectLst/>
        </p:spPr>
      </p:pic>
      <p:sp>
        <p:nvSpPr>
          <p:cNvPr id="7" name="Rectangle 6"/>
          <p:cNvSpPr/>
          <p:nvPr/>
        </p:nvSpPr>
        <p:spPr>
          <a:xfrm>
            <a:off x="152400" y="1066800"/>
            <a:ext cx="5410200" cy="2677656"/>
          </a:xfrm>
          <a:prstGeom prst="rect">
            <a:avLst/>
          </a:prstGeom>
        </p:spPr>
        <p:txBody>
          <a:bodyPr wrap="square">
            <a:spAutoFit/>
          </a:bodyPr>
          <a:lstStyle/>
          <a:p>
            <a:pPr algn="l"/>
            <a:r>
              <a:rPr lang="en-US" dirty="0"/>
              <a:t>James Clerk Maxwell, a 19th-century physicist, developed a theory that explained the relationship between electricity and magnetism and correctly predicted that visible light is caused by electromagnetic waves. (credit: G. J. </a:t>
            </a:r>
            <a:r>
              <a:rPr lang="en-US" dirty="0" err="1"/>
              <a:t>Stodart</a:t>
            </a:r>
            <a:r>
              <a:rPr lang="en-US" dirty="0"/>
              <a:t>)</a:t>
            </a:r>
          </a:p>
        </p:txBody>
      </p:sp>
      <p:pic>
        <p:nvPicPr>
          <p:cNvPr id="64514" name="Picture 2" descr="https://www.allaboutcircuits.com/uploads/articles/550px-Maxwell-equations.jpg"/>
          <p:cNvPicPr>
            <a:picLocks noChangeAspect="1" noChangeArrowheads="1"/>
          </p:cNvPicPr>
          <p:nvPr/>
        </p:nvPicPr>
        <p:blipFill>
          <a:blip r:embed="rId3" cstate="print"/>
          <a:srcRect/>
          <a:stretch>
            <a:fillRect/>
          </a:stretch>
        </p:blipFill>
        <p:spPr bwMode="auto">
          <a:xfrm>
            <a:off x="152400" y="3854654"/>
            <a:ext cx="5870659" cy="2589264"/>
          </a:xfrm>
          <a:prstGeom prst="rect">
            <a:avLst/>
          </a:prstGeom>
          <a:noFill/>
        </p:spPr>
      </p:pic>
      <p:sp>
        <p:nvSpPr>
          <p:cNvPr id="3" name="Rectangle 2">
            <a:extLst>
              <a:ext uri="{FF2B5EF4-FFF2-40B4-BE49-F238E27FC236}">
                <a16:creationId xmlns:a16="http://schemas.microsoft.com/office/drawing/2014/main" id="{153DF277-10A8-FE47-9897-B43BEE1B1C58}"/>
              </a:ext>
            </a:extLst>
          </p:cNvPr>
          <p:cNvSpPr/>
          <p:nvPr/>
        </p:nvSpPr>
        <p:spPr>
          <a:xfrm>
            <a:off x="475382" y="6125979"/>
            <a:ext cx="7888435" cy="461665"/>
          </a:xfrm>
          <a:prstGeom prst="rect">
            <a:avLst/>
          </a:prstGeom>
        </p:spPr>
        <p:txBody>
          <a:bodyPr wrap="square">
            <a:spAutoFit/>
          </a:bodyPr>
          <a:lstStyle/>
          <a:p>
            <a:r>
              <a:rPr lang="en-US" dirty="0">
                <a:hlinkClick r:id="rId4"/>
              </a:rPr>
              <a:t>https://www.youtube.com/watch?v=MkjvgZaOJxo</a:t>
            </a:r>
            <a:endParaRPr lang="en-US" dirty="0"/>
          </a:p>
        </p:txBody>
      </p:sp>
    </p:spTree>
    <p:extLst>
      <p:ext uri="{BB962C8B-B14F-4D97-AF65-F5344CB8AC3E}">
        <p14:creationId xmlns:p14="http://schemas.microsoft.com/office/powerpoint/2010/main" val="289298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4"/>
                                        </p:tgtEl>
                                        <p:attrNameLst>
                                          <p:attrName>style.visibility</p:attrName>
                                        </p:attrNameLst>
                                      </p:cBhvr>
                                      <p:to>
                                        <p:strVal val="visible"/>
                                      </p:to>
                                    </p:set>
                                    <p:animEffect transition="in" filter="fade">
                                      <p:cBhvr>
                                        <p:cTn id="17" dur="20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41300"/>
            <a:ext cx="8520113" cy="658813"/>
          </a:xfrm>
        </p:spPr>
        <p:txBody>
          <a:bodyPr/>
          <a:lstStyle/>
          <a:p>
            <a:pPr fontAlgn="auto">
              <a:spcAft>
                <a:spcPts val="0"/>
              </a:spcAft>
              <a:defRPr/>
            </a:pPr>
            <a:r>
              <a:rPr lang="en-US" sz="4000" dirty="0"/>
              <a:t>Generation and Detection of EM wave</a:t>
            </a:r>
          </a:p>
        </p:txBody>
      </p:sp>
      <p:pic>
        <p:nvPicPr>
          <p:cNvPr id="2" name="Picture Placeholder 1"/>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381000" y="1524000"/>
            <a:ext cx="8062913" cy="3023592"/>
          </a:xfrm>
        </p:spPr>
      </p:pic>
      <mc:AlternateContent xmlns:mc="http://schemas.openxmlformats.org/markup-compatibility/2006" xmlns:a14="http://schemas.microsoft.com/office/drawing/2010/main">
        <mc:Choice Requires="a14">
          <p:sp>
            <p:nvSpPr>
              <p:cNvPr id="9219" name="Text Placeholder 6"/>
              <p:cNvSpPr>
                <a:spLocks noGrp="1"/>
              </p:cNvSpPr>
              <p:nvPr>
                <p:ph type="body" sz="quarter" idx="14"/>
              </p:nvPr>
            </p:nvSpPr>
            <p:spPr>
              <a:xfrm>
                <a:off x="457200" y="4843463"/>
                <a:ext cx="8062913" cy="1166812"/>
              </a:xfrm>
            </p:spPr>
            <p:txBody>
              <a:bodyPr/>
              <a:lstStyle/>
              <a:p>
                <a:r>
                  <a:rPr lang="en-US" sz="1600" dirty="0"/>
                  <a:t>The apparatus used by Hertz in 1887 to generate and detect electromagnetic waves. An </a:t>
                </a:r>
                <a14:m>
                  <m:oMath xmlns:m="http://schemas.openxmlformats.org/officeDocument/2006/math">
                    <m:r>
                      <a:rPr lang="en-US" sz="1800" i="1" dirty="0" smtClean="0">
                        <a:latin typeface="Cambria Math"/>
                      </a:rPr>
                      <m:t>𝑅𝐿𝐶</m:t>
                    </m:r>
                  </m:oMath>
                </a14:m>
                <a:r>
                  <a:rPr lang="en-US" sz="1600" i="1" dirty="0"/>
                  <a:t> </a:t>
                </a:r>
                <a:r>
                  <a:rPr lang="en-US" sz="1600" dirty="0"/>
                  <a:t>circuit connected to the first loop caused sparks across a gap in the wire loop and generated electromagnetic waves. Sparks across a gap in the second loop located across the laboratory gave evidence that the waves had been received.</a:t>
                </a:r>
              </a:p>
            </p:txBody>
          </p:sp>
        </mc:Choice>
        <mc:Fallback xmlns="">
          <p:sp>
            <p:nvSpPr>
              <p:cNvPr id="9219" name="Text Placeholder 6"/>
              <p:cNvSpPr>
                <a:spLocks noGrp="1" noRot="1" noChangeAspect="1" noMove="1" noResize="1" noEditPoints="1" noAdjustHandles="1" noChangeArrowheads="1" noChangeShapeType="1" noTextEdit="1"/>
              </p:cNvSpPr>
              <p:nvPr>
                <p:ph type="body" sz="quarter" idx="14"/>
              </p:nvPr>
            </p:nvSpPr>
            <p:spPr>
              <a:xfrm>
                <a:off x="457200" y="4843463"/>
                <a:ext cx="8062913" cy="1166812"/>
              </a:xfrm>
              <a:blipFill rotWithShape="1">
                <a:blip r:embed="rId3" cstate="print"/>
                <a:stretch>
                  <a:fillRect l="-378" t="-1571" r="-227" b="-524"/>
                </a:stretch>
              </a:blipFill>
            </p:spPr>
            <p:txBody>
              <a:bodyPr/>
              <a:lstStyle/>
              <a:p>
                <a:r>
                  <a:rPr lang="en-US">
                    <a:noFill/>
                  </a:rPr>
                  <a:t> </a:t>
                </a:r>
              </a:p>
            </p:txBody>
          </p:sp>
        </mc:Fallback>
      </mc:AlternateContent>
    </p:spTree>
    <p:extLst>
      <p:ext uri="{BB962C8B-B14F-4D97-AF65-F5344CB8AC3E}">
        <p14:creationId xmlns:p14="http://schemas.microsoft.com/office/powerpoint/2010/main" val="11952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bg/>
                                          </p:spTgt>
                                        </p:tgtEl>
                                        <p:attrNameLst>
                                          <p:attrName>style.visibility</p:attrName>
                                        </p:attrNameLst>
                                      </p:cBhvr>
                                      <p:to>
                                        <p:strVal val="visible"/>
                                      </p:to>
                                    </p:set>
                                    <p:animEffect transition="in" filter="fade">
                                      <p:cBhvr>
                                        <p:cTn id="12" dur="2000"/>
                                        <p:tgtEl>
                                          <p:spTgt spid="9219">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0" end="0"/>
                                            </p:txEl>
                                          </p:spTgt>
                                        </p:tgtEl>
                                        <p:attrNameLst>
                                          <p:attrName>style.visibility</p:attrName>
                                        </p:attrNameLst>
                                      </p:cBhvr>
                                      <p:to>
                                        <p:strVal val="visible"/>
                                      </p:to>
                                    </p:set>
                                    <p:animEffect transition="in" filter="fade">
                                      <p:cBhvr>
                                        <p:cTn id="17" dur="20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t>Production of Electromagnetic Waves </a:t>
            </a:r>
          </a:p>
        </p:txBody>
      </p:sp>
      <p:pic>
        <p:nvPicPr>
          <p:cNvPr id="6" name="Picture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912" y="990601"/>
            <a:ext cx="2502088" cy="2514599"/>
          </a:xfrm>
          <a:prstGeom prst="rect">
            <a:avLst/>
          </a:prstGeom>
        </p:spPr>
      </p:pic>
      <p:pic>
        <p:nvPicPr>
          <p:cNvPr id="7" name="Picture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1524001"/>
            <a:ext cx="5181600" cy="1601114"/>
          </a:xfrm>
          <a:prstGeom prst="rect">
            <a:avLst/>
          </a:prstGeom>
        </p:spPr>
      </p:pic>
      <p:pic>
        <p:nvPicPr>
          <p:cNvPr id="8"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3810000"/>
            <a:ext cx="3640044" cy="2504351"/>
          </a:xfrm>
          <a:prstGeom prst="rect">
            <a:avLst/>
          </a:prstGeom>
        </p:spPr>
      </p:pic>
      <p:sp>
        <p:nvSpPr>
          <p:cNvPr id="10" name="Rectangle 9"/>
          <p:cNvSpPr/>
          <p:nvPr/>
        </p:nvSpPr>
        <p:spPr>
          <a:xfrm>
            <a:off x="533400" y="4114800"/>
            <a:ext cx="4572000" cy="1938992"/>
          </a:xfrm>
          <a:prstGeom prst="rect">
            <a:avLst/>
          </a:prstGeom>
        </p:spPr>
        <p:txBody>
          <a:bodyPr>
            <a:spAutoFit/>
          </a:bodyPr>
          <a:lstStyle/>
          <a:p>
            <a:pPr algn="l"/>
            <a:r>
              <a:rPr lang="en-US" dirty="0"/>
              <a:t>The electric field ( E ) and the magnetic field (B) propagate away from the antenna at the speed of light, forming an electromagnetic wave.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0"/>
            <a:ext cx="7772400" cy="1143000"/>
          </a:xfrm>
        </p:spPr>
        <p:txBody>
          <a:bodyPr/>
          <a:lstStyle/>
          <a:p>
            <a:r>
              <a:rPr lang="en-US" sz="4000" dirty="0"/>
              <a:t>Speed of Electromagnetic Waves</a:t>
            </a:r>
          </a:p>
        </p:txBody>
      </p:sp>
      <p:pic>
        <p:nvPicPr>
          <p:cNvPr id="15366" name="Picture 6" descr="math007"/>
          <p:cNvPicPr>
            <a:picLocks noGrp="1" noChangeAspect="1" noChangeArrowheads="1"/>
          </p:cNvPicPr>
          <p:nvPr>
            <p:ph sz="half" idx="1"/>
          </p:nvPr>
        </p:nvPicPr>
        <p:blipFill>
          <a:blip r:embed="rId2" cstate="print"/>
          <a:srcRect/>
          <a:stretch>
            <a:fillRect/>
          </a:stretch>
        </p:blipFill>
        <p:spPr>
          <a:xfrm>
            <a:off x="685800" y="5257800"/>
            <a:ext cx="2209800" cy="971550"/>
          </a:xfrm>
          <a:noFill/>
          <a:ln/>
        </p:spPr>
      </p:pic>
      <p:sp>
        <p:nvSpPr>
          <p:cNvPr id="15364" name="Text Box 4"/>
          <p:cNvSpPr txBox="1">
            <a:spLocks noChangeArrowheads="1"/>
          </p:cNvSpPr>
          <p:nvPr/>
        </p:nvSpPr>
        <p:spPr bwMode="auto">
          <a:xfrm>
            <a:off x="0" y="1066800"/>
            <a:ext cx="8839200" cy="3970318"/>
          </a:xfrm>
          <a:prstGeom prst="rect">
            <a:avLst/>
          </a:prstGeom>
          <a:noFill/>
          <a:ln w="9525">
            <a:noFill/>
            <a:miter lim="800000"/>
            <a:headEnd/>
            <a:tailEnd/>
          </a:ln>
          <a:effectLst/>
        </p:spPr>
        <p:txBody>
          <a:bodyPr wrap="square">
            <a:spAutoFit/>
          </a:bodyPr>
          <a:lstStyle/>
          <a:p>
            <a:pPr algn="l">
              <a:spcBef>
                <a:spcPct val="50000"/>
              </a:spcBef>
            </a:pPr>
            <a:r>
              <a:rPr lang="en-US" dirty="0"/>
              <a:t>All electromagnetic waves move through a vacuum at the same speed, and the symbol </a:t>
            </a:r>
            <a:r>
              <a:rPr lang="en-US" i="1" dirty="0"/>
              <a:t>c</a:t>
            </a:r>
            <a:r>
              <a:rPr lang="en-US" dirty="0"/>
              <a:t> is used to denote its value. </a:t>
            </a:r>
          </a:p>
          <a:p>
            <a:pPr algn="l">
              <a:spcBef>
                <a:spcPct val="50000"/>
              </a:spcBef>
            </a:pPr>
            <a:r>
              <a:rPr lang="en-US" dirty="0"/>
              <a:t>This speed is called the </a:t>
            </a:r>
            <a:r>
              <a:rPr lang="en-US" b="1" i="1" dirty="0"/>
              <a:t>speed of light in a vacuum</a:t>
            </a:r>
            <a:r>
              <a:rPr lang="en-US" dirty="0"/>
              <a:t> and is </a:t>
            </a:r>
            <a:br>
              <a:rPr lang="en-US" dirty="0"/>
            </a:br>
            <a:r>
              <a:rPr lang="en-US" dirty="0"/>
              <a:t>                          </a:t>
            </a:r>
            <a:r>
              <a:rPr lang="en-US" i="1" dirty="0"/>
              <a:t>c</a:t>
            </a:r>
            <a:r>
              <a:rPr lang="en-US" dirty="0"/>
              <a:t> = 3.00 × 10</a:t>
            </a:r>
            <a:r>
              <a:rPr lang="en-US" baseline="30000" dirty="0"/>
              <a:t>8</a:t>
            </a:r>
            <a:r>
              <a:rPr lang="en-US" dirty="0"/>
              <a:t> m/s. </a:t>
            </a:r>
          </a:p>
          <a:p>
            <a:pPr algn="l">
              <a:spcBef>
                <a:spcPct val="50000"/>
              </a:spcBef>
            </a:pPr>
            <a:r>
              <a:rPr lang="en-US" dirty="0"/>
              <a:t>In air, electromagnetic waves travel at nearly the same speed as they do in a vacuum, but, in general, they move through a substance such as glass at a speed that is substantially less than </a:t>
            </a:r>
            <a:r>
              <a:rPr lang="en-US" i="1" dirty="0"/>
              <a:t>c</a:t>
            </a:r>
            <a:r>
              <a:rPr lang="en-US" dirty="0"/>
              <a:t>.</a:t>
            </a:r>
          </a:p>
          <a:p>
            <a:pPr algn="l">
              <a:spcBef>
                <a:spcPct val="50000"/>
              </a:spcBef>
            </a:pPr>
            <a:r>
              <a:rPr lang="en-US" dirty="0"/>
              <a:t>In 1865, Maxwell determined theoretically that electromagnetic waves propagate through a vacuum at a speed given by,</a:t>
            </a:r>
          </a:p>
        </p:txBody>
      </p:sp>
      <p:sp>
        <p:nvSpPr>
          <p:cNvPr id="7" name="Rectangle 6"/>
          <p:cNvSpPr/>
          <p:nvPr/>
        </p:nvSpPr>
        <p:spPr>
          <a:xfrm>
            <a:off x="0" y="6457890"/>
            <a:ext cx="4572000" cy="400110"/>
          </a:xfrm>
          <a:prstGeom prst="rect">
            <a:avLst/>
          </a:prstGeom>
        </p:spPr>
        <p:txBody>
          <a:bodyPr>
            <a:spAutoFit/>
          </a:bodyPr>
          <a:lstStyle/>
          <a:p>
            <a:r>
              <a:rPr lang="en-US" sz="1000" dirty="0">
                <a:hlinkClick r:id="rId3"/>
              </a:rPr>
              <a:t>http://hyperphysics.phy-astr.gsu.edu/hbase/Tables/funcon.html</a:t>
            </a:r>
            <a:endParaRPr lang="en-US" sz="1000" dirty="0"/>
          </a:p>
          <a:p>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84200" y="16933"/>
            <a:ext cx="7772400" cy="1143000"/>
          </a:xfrm>
        </p:spPr>
        <p:txBody>
          <a:bodyPr/>
          <a:lstStyle/>
          <a:p>
            <a:r>
              <a:rPr lang="en-US" altLang="en-US" b="1" dirty="0"/>
              <a:t>The Speed of Light</a:t>
            </a:r>
            <a:r>
              <a:rPr lang="en-US" altLang="en-US" dirty="0"/>
              <a:t> </a:t>
            </a:r>
          </a:p>
        </p:txBody>
      </p:sp>
      <p:pic>
        <p:nvPicPr>
          <p:cNvPr id="18437" name="Picture 5" descr="Between 1878 and 1931, Michelson used a rotating eight-sided mirror to measure the speed of light. This is a simplified version of the setu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276600" y="1143000"/>
            <a:ext cx="2314575" cy="2695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9" name="Text Box 7"/>
          <p:cNvSpPr txBox="1">
            <a:spLocks noChangeArrowheads="1"/>
          </p:cNvSpPr>
          <p:nvPr/>
        </p:nvSpPr>
        <p:spPr bwMode="auto">
          <a:xfrm>
            <a:off x="440267" y="3962400"/>
            <a:ext cx="82296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t>The time required for light to travel between two places on earth is very short. </a:t>
            </a:r>
          </a:p>
          <a:p>
            <a:pPr algn="l">
              <a:spcBef>
                <a:spcPct val="50000"/>
              </a:spcBef>
            </a:pPr>
            <a:r>
              <a:rPr lang="en-US" altLang="en-US" sz="2000" dirty="0"/>
              <a:t>1907 Nobel prize winner, Michelson used a rotating eight-sided mirror to measure the speed of light.   </a:t>
            </a:r>
          </a:p>
          <a:p>
            <a:pPr algn="l">
              <a:spcBef>
                <a:spcPct val="50000"/>
              </a:spcBef>
            </a:pPr>
            <a:r>
              <a:rPr lang="en-US" altLang="en-US" sz="2000" dirty="0"/>
              <a:t>Today, the speed of light has been determined with such high accuracy that it is used to define the meter. </a:t>
            </a:r>
          </a:p>
          <a:p>
            <a:pPr algn="l">
              <a:spcBef>
                <a:spcPct val="50000"/>
              </a:spcBef>
            </a:pPr>
            <a:r>
              <a:rPr lang="en-US" altLang="en-US" sz="2000" dirty="0"/>
              <a:t>	c = 299,792,458 m/s </a:t>
            </a:r>
          </a:p>
        </p:txBody>
      </p:sp>
      <p:sp>
        <p:nvSpPr>
          <p:cNvPr id="2" name="Rectangle 1">
            <a:extLst>
              <a:ext uri="{FF2B5EF4-FFF2-40B4-BE49-F238E27FC236}">
                <a16:creationId xmlns:a16="http://schemas.microsoft.com/office/drawing/2014/main" id="{3FA19F5A-7F33-124E-B011-FF8DEC9DE404}"/>
              </a:ext>
            </a:extLst>
          </p:cNvPr>
          <p:cNvSpPr/>
          <p:nvPr/>
        </p:nvSpPr>
        <p:spPr>
          <a:xfrm>
            <a:off x="3962400" y="5655885"/>
            <a:ext cx="5052631" cy="830997"/>
          </a:xfrm>
          <a:prstGeom prst="rect">
            <a:avLst/>
          </a:prstGeom>
        </p:spPr>
        <p:txBody>
          <a:bodyPr wrap="square">
            <a:spAutoFit/>
          </a:bodyPr>
          <a:lstStyle/>
          <a:p>
            <a:r>
              <a:rPr lang="en-US" dirty="0">
                <a:hlinkClick r:id="rId3"/>
              </a:rPr>
              <a:t>https://www.youtube.com/watch?v=V7PU1WN9jWY</a:t>
            </a:r>
            <a:endParaRPr lang="en-US" dirty="0"/>
          </a:p>
        </p:txBody>
      </p:sp>
    </p:spTree>
    <p:extLst>
      <p:ext uri="{BB962C8B-B14F-4D97-AF65-F5344CB8AC3E}">
        <p14:creationId xmlns:p14="http://schemas.microsoft.com/office/powerpoint/2010/main" val="81301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Relating E -Field and B -Field Strengths</a:t>
            </a:r>
          </a:p>
        </p:txBody>
      </p:sp>
      <p:pic>
        <p:nvPicPr>
          <p:cNvPr id="4" name="Picture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286000"/>
            <a:ext cx="3640044" cy="2504351"/>
          </a:xfrm>
          <a:prstGeom prst="rect">
            <a:avLst/>
          </a:prstGeom>
        </p:spPr>
      </p:pic>
      <p:sp>
        <p:nvSpPr>
          <p:cNvPr id="778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78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15000" y="2819400"/>
            <a:ext cx="600075" cy="552450"/>
          </a:xfrm>
          <a:prstGeom prst="rect">
            <a:avLst/>
          </a:prstGeom>
          <a:noFill/>
        </p:spPr>
      </p:pic>
      <p:sp>
        <p:nvSpPr>
          <p:cNvPr id="77827" name="Rectangle 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8"/>
          <p:cNvSpPr/>
          <p:nvPr/>
        </p:nvSpPr>
        <p:spPr>
          <a:xfrm>
            <a:off x="304800" y="4953000"/>
            <a:ext cx="8534400" cy="830997"/>
          </a:xfrm>
          <a:prstGeom prst="rect">
            <a:avLst/>
          </a:prstGeom>
        </p:spPr>
        <p:txBody>
          <a:bodyPr wrap="square">
            <a:spAutoFit/>
          </a:bodyPr>
          <a:lstStyle/>
          <a:p>
            <a:pPr algn="l"/>
            <a:r>
              <a:rPr lang="en-US" dirty="0"/>
              <a:t>What is the maximum strength of the B -field in an electromagnetic wave that has a maximum E -field strength of 1000 V/m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825"/>
                                        </p:tgtEl>
                                        <p:attrNameLst>
                                          <p:attrName>style.visibility</p:attrName>
                                        </p:attrNameLst>
                                      </p:cBhvr>
                                      <p:to>
                                        <p:strVal val="visible"/>
                                      </p:to>
                                    </p:set>
                                    <p:animEffect transition="in" filter="fade">
                                      <p:cBhvr>
                                        <p:cTn id="12" dur="2000"/>
                                        <p:tgtEl>
                                          <p:spTgt spid="778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0"/>
            <a:ext cx="7772400" cy="1143000"/>
          </a:xfrm>
        </p:spPr>
        <p:txBody>
          <a:bodyPr/>
          <a:lstStyle/>
          <a:p>
            <a:r>
              <a:rPr lang="en-US" sz="4000" b="1" dirty="0"/>
              <a:t>The Electromagnetic Spectrum</a:t>
            </a:r>
            <a:r>
              <a:rPr lang="en-US" sz="4000" dirty="0"/>
              <a:t> </a:t>
            </a:r>
          </a:p>
        </p:txBody>
      </p:sp>
      <p:sp>
        <p:nvSpPr>
          <p:cNvPr id="27657" name="Rectangle 9"/>
          <p:cNvSpPr>
            <a:spLocks noChangeArrowheads="1"/>
          </p:cNvSpPr>
          <p:nvPr/>
        </p:nvSpPr>
        <p:spPr bwMode="auto">
          <a:xfrm>
            <a:off x="0" y="3328988"/>
            <a:ext cx="9144000" cy="0"/>
          </a:xfrm>
          <a:prstGeom prst="rect">
            <a:avLst/>
          </a:prstGeom>
          <a:noFill/>
          <a:ln w="9525">
            <a:noFill/>
            <a:miter lim="800000"/>
            <a:headEnd/>
            <a:tailEnd/>
          </a:ln>
          <a:effectLst/>
        </p:spPr>
        <p:txBody>
          <a:bodyPr wrap="none" anchor="ctr">
            <a:spAutoFit/>
          </a:bodyPr>
          <a:lstStyle/>
          <a:p>
            <a:endParaRPr lang="en-US"/>
          </a:p>
        </p:txBody>
      </p:sp>
      <p:sp>
        <p:nvSpPr>
          <p:cNvPr id="27659" name="Rectangle 11"/>
          <p:cNvSpPr>
            <a:spLocks noChangeArrowheads="1"/>
          </p:cNvSpPr>
          <p:nvPr/>
        </p:nvSpPr>
        <p:spPr bwMode="auto">
          <a:xfrm>
            <a:off x="0" y="332898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7658" name="Object 10"/>
          <p:cNvGraphicFramePr>
            <a:graphicFrameLocks noChangeAspect="1"/>
          </p:cNvGraphicFramePr>
          <p:nvPr/>
        </p:nvGraphicFramePr>
        <p:xfrm>
          <a:off x="3657600" y="4495800"/>
          <a:ext cx="1857375" cy="660400"/>
        </p:xfrm>
        <a:graphic>
          <a:graphicData uri="http://schemas.openxmlformats.org/presentationml/2006/ole">
            <mc:AlternateContent xmlns:mc="http://schemas.openxmlformats.org/markup-compatibility/2006">
              <mc:Choice xmlns:v="urn:schemas-microsoft-com:vml" Requires="v">
                <p:oleObj name="Equation" r:id="rId2" imgW="558558" imgH="203112" progId="Equation.3">
                  <p:embed/>
                </p:oleObj>
              </mc:Choice>
              <mc:Fallback>
                <p:oleObj name="Equation" r:id="rId2" imgW="558558" imgH="203112"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495800"/>
                        <a:ext cx="1857375"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352722"/>
            <a:ext cx="8062913" cy="3039718"/>
          </a:xfrm>
          <a:prstGeom prst="rect">
            <a:avLst/>
          </a:prstGeom>
        </p:spPr>
      </p:pic>
      <p:sp>
        <p:nvSpPr>
          <p:cNvPr id="7" name="Rectangle 6"/>
          <p:cNvSpPr/>
          <p:nvPr/>
        </p:nvSpPr>
        <p:spPr>
          <a:xfrm>
            <a:off x="457200" y="5410200"/>
            <a:ext cx="8458200" cy="830997"/>
          </a:xfrm>
          <a:prstGeom prst="rect">
            <a:avLst/>
          </a:prstGeom>
        </p:spPr>
        <p:txBody>
          <a:bodyPr wrap="square">
            <a:spAutoFit/>
          </a:bodyPr>
          <a:lstStyle/>
          <a:p>
            <a:pPr algn="l"/>
            <a:r>
              <a:rPr lang="en-US" dirty="0"/>
              <a:t>Calculate the wavelengths of a 1530-kHz AM radio signal, a 105.1-MHz FM radio signal, and a 1.90-GHz cell phone signal.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8"/>
                                        </p:tgtEl>
                                        <p:attrNameLst>
                                          <p:attrName>style.visibility</p:attrName>
                                        </p:attrNameLst>
                                      </p:cBhvr>
                                      <p:to>
                                        <p:strVal val="visible"/>
                                      </p:to>
                                    </p:set>
                                    <p:animEffect transition="in" filter="fade">
                                      <p:cBhvr>
                                        <p:cTn id="12" dur="2000"/>
                                        <p:tgtEl>
                                          <p:spTgt spid="276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
            <a:ext cx="7772400" cy="788079"/>
          </a:xfrm>
        </p:spPr>
        <p:txBody>
          <a:bodyPr/>
          <a:lstStyle/>
          <a:p>
            <a:pPr algn="l"/>
            <a:r>
              <a:rPr lang="en-US" altLang="en-US" dirty="0"/>
              <a:t>Radio and TV reception</a:t>
            </a:r>
          </a:p>
        </p:txBody>
      </p:sp>
      <p:pic>
        <p:nvPicPr>
          <p:cNvPr id="20485" name="Picture 5" descr="A radio wave can be detected with a receiving antenna wire that is parallel to the electric field of the wave. The magnetic field of the radio wave has been omitted for simplicity."/>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381000" y="3252598"/>
            <a:ext cx="4038600" cy="1312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8" name="Picture 8" descr="With a receiving antenna in the form of a loop, the magnetic field of a broadcasted radio wave can be detected. The normal to the plane of the loop should be parallel to the magnetic field for best reception. For clarity, the electric field of the radio wave has been omitted."/>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57200" y="5029200"/>
            <a:ext cx="4038600" cy="1147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90" name="Text Box 10"/>
          <p:cNvSpPr txBox="1">
            <a:spLocks noChangeArrowheads="1"/>
          </p:cNvSpPr>
          <p:nvPr/>
        </p:nvSpPr>
        <p:spPr bwMode="auto">
          <a:xfrm>
            <a:off x="4572000" y="3352800"/>
            <a:ext cx="4191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000" dirty="0"/>
              <a:t>A radio wave can be detected with a receiving antenna wire that is parallel to the electric field of the wave. </a:t>
            </a:r>
          </a:p>
        </p:txBody>
      </p:sp>
      <p:sp>
        <p:nvSpPr>
          <p:cNvPr id="20491" name="Text Box 11"/>
          <p:cNvSpPr txBox="1">
            <a:spLocks noChangeArrowheads="1"/>
          </p:cNvSpPr>
          <p:nvPr/>
        </p:nvSpPr>
        <p:spPr bwMode="auto">
          <a:xfrm>
            <a:off x="4639733" y="5105400"/>
            <a:ext cx="4343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000" dirty="0"/>
              <a:t>With a receiving antenna in the form of a loop, the magnetic field of a broadcasted radio wave can be detected. </a:t>
            </a:r>
          </a:p>
        </p:txBody>
      </p:sp>
      <p:pic>
        <p:nvPicPr>
          <p:cNvPr id="7" name="Picture 5" descr="This cruise ship uses both straight wire and loop antennas to communicate with other vessels and on-shore stations. ( Harvey Lloyd/Corbis Stock Mark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092404"/>
            <a:ext cx="2422525" cy="19813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3327400" y="1923871"/>
            <a:ext cx="5334000" cy="1200329"/>
          </a:xfrm>
          <a:prstGeom prst="rect">
            <a:avLst/>
          </a:prstGeom>
        </p:spPr>
        <p:txBody>
          <a:bodyPr wrap="square">
            <a:spAutoFit/>
          </a:bodyPr>
          <a:lstStyle/>
          <a:p>
            <a:pPr algn="l">
              <a:spcBef>
                <a:spcPct val="50000"/>
              </a:spcBef>
            </a:pPr>
            <a:r>
              <a:rPr lang="en-US" altLang="en-US" dirty="0">
                <a:solidFill>
                  <a:schemeClr val="tx2"/>
                </a:solidFill>
              </a:rPr>
              <a:t>This cruise ship uses both straight wire and loop antennas to communicate with other vessels and on-shore stations.</a:t>
            </a:r>
          </a:p>
        </p:txBody>
      </p:sp>
      <p:pic>
        <p:nvPicPr>
          <p:cNvPr id="9" name="Picture 13" descr="This picture shows the wave of the radiation field far from the antenna. Observe that E and B are perpendicular to each other, and both are perpendicular to the direction of travel."/>
          <p:cNvPicPr>
            <a:picLocks noChangeAspect="1" noChangeArrowheads="1"/>
          </p:cNvPicPr>
          <p:nvPr/>
        </p:nvPicPr>
        <p:blipFill>
          <a:blip r:embed="rId5" cstate="print"/>
          <a:srcRect/>
          <a:stretch>
            <a:fillRect/>
          </a:stretch>
        </p:blipFill>
        <p:spPr>
          <a:xfrm>
            <a:off x="3560233" y="779612"/>
            <a:ext cx="3276600" cy="1201678"/>
          </a:xfrm>
          <a:prstGeom prst="rect">
            <a:avLst/>
          </a:prstGeom>
          <a:noFill/>
          <a:ln/>
        </p:spPr>
      </p:pic>
    </p:spTree>
    <p:extLst>
      <p:ext uri="{BB962C8B-B14F-4D97-AF65-F5344CB8AC3E}">
        <p14:creationId xmlns:p14="http://schemas.microsoft.com/office/powerpoint/2010/main" val="19526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p:bldP spid="20491" grpId="0"/>
      <p:bldP spid="2"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2044</TotalTime>
  <Words>924</Words>
  <Application>Microsoft Macintosh PowerPoint</Application>
  <PresentationFormat>On-screen Show (4:3)</PresentationFormat>
  <Paragraphs>51</Paragraphs>
  <Slides>17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Cambria Math</vt:lpstr>
      <vt:lpstr>inherit</vt:lpstr>
      <vt:lpstr>Times New Roman</vt:lpstr>
      <vt:lpstr>Default Design</vt:lpstr>
      <vt:lpstr>Equation</vt:lpstr>
      <vt:lpstr>Gauss' Law</vt:lpstr>
      <vt:lpstr>Electromagnetic Waves</vt:lpstr>
      <vt:lpstr>Generation and Detection of EM wave</vt:lpstr>
      <vt:lpstr>Production of Electromagnetic Waves </vt:lpstr>
      <vt:lpstr>Speed of Electromagnetic Waves</vt:lpstr>
      <vt:lpstr>The Speed of Light </vt:lpstr>
      <vt:lpstr>Relating E -Field and B -Field Strengths</vt:lpstr>
      <vt:lpstr>The Electromagnetic Spectrum </vt:lpstr>
      <vt:lpstr>Radio and TV reception</vt:lpstr>
      <vt:lpstr>How radio works?</vt:lpstr>
      <vt:lpstr>Cochlear Implant</vt:lpstr>
      <vt:lpstr>Wireless Capsule Endoscopy </vt:lpstr>
      <vt:lpstr>Crab Nebula</vt:lpstr>
      <vt:lpstr>How a microwave heats food?</vt:lpstr>
      <vt:lpstr>The Greenhouse Effect</vt:lpstr>
      <vt:lpstr>The Doppler Effect and Electromagnetic Waves </vt:lpstr>
      <vt:lpstr>Polarized Light </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mahesp</dc:creator>
  <cp:lastModifiedBy>Maheswaranathan, Ponn</cp:lastModifiedBy>
  <cp:revision>31</cp:revision>
  <dcterms:created xsi:type="dcterms:W3CDTF">2003-03-26T02:55:05Z</dcterms:created>
  <dcterms:modified xsi:type="dcterms:W3CDTF">2024-03-26T15:44:41Z</dcterms:modified>
</cp:coreProperties>
</file>